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62" r:id="rId8"/>
    <p:sldId id="261" r:id="rId9"/>
    <p:sldId id="263" r:id="rId10"/>
    <p:sldId id="264" r:id="rId11"/>
    <p:sldId id="259" r:id="rId12"/>
    <p:sldId id="260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71B1-256E-4AD9-AC6F-E95E42EDFD71}" type="datetimeFigureOut">
              <a:rPr lang="nl-NL" smtClean="0"/>
              <a:t>20-11-2019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6A45-FF86-4862-BF95-416DB9935E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71B1-256E-4AD9-AC6F-E95E42EDFD71}" type="datetimeFigureOut">
              <a:rPr lang="nl-NL" smtClean="0"/>
              <a:t>20-11-2019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6A45-FF86-4862-BF95-416DB9935E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71B1-256E-4AD9-AC6F-E95E42EDFD71}" type="datetimeFigureOut">
              <a:rPr lang="nl-NL" smtClean="0"/>
              <a:t>20-11-2019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6A45-FF86-4862-BF95-416DB9935E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71B1-256E-4AD9-AC6F-E95E42EDFD71}" type="datetimeFigureOut">
              <a:rPr lang="nl-NL" smtClean="0"/>
              <a:t>20-11-2019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6A45-FF86-4862-BF95-416DB9935E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71B1-256E-4AD9-AC6F-E95E42EDFD71}" type="datetimeFigureOut">
              <a:rPr lang="nl-NL" smtClean="0"/>
              <a:t>20-11-2019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6A45-FF86-4862-BF95-416DB9935E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71B1-256E-4AD9-AC6F-E95E42EDFD71}" type="datetimeFigureOut">
              <a:rPr lang="nl-NL" smtClean="0"/>
              <a:t>20-11-2019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6A45-FF86-4862-BF95-416DB9935E9E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71B1-256E-4AD9-AC6F-E95E42EDFD71}" type="datetimeFigureOut">
              <a:rPr lang="nl-NL" smtClean="0"/>
              <a:t>20-11-2019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6A45-FF86-4862-BF95-416DB9935E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71B1-256E-4AD9-AC6F-E95E42EDFD71}" type="datetimeFigureOut">
              <a:rPr lang="nl-NL" smtClean="0"/>
              <a:t>20-11-2019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6A45-FF86-4862-BF95-416DB9935E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71B1-256E-4AD9-AC6F-E95E42EDFD71}" type="datetimeFigureOut">
              <a:rPr lang="nl-NL" smtClean="0"/>
              <a:t>20-11-2019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6A45-FF86-4862-BF95-416DB9935E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71B1-256E-4AD9-AC6F-E95E42EDFD71}" type="datetimeFigureOut">
              <a:rPr lang="nl-NL" smtClean="0"/>
              <a:t>20-11-2019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396A45-FF86-4862-BF95-416DB9935E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E71B1-256E-4AD9-AC6F-E95E42EDFD71}" type="datetimeFigureOut">
              <a:rPr lang="nl-NL" smtClean="0"/>
              <a:t>20-11-2019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96A45-FF86-4862-BF95-416DB9935E9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2DE71B1-256E-4AD9-AC6F-E95E42EDFD71}" type="datetimeFigureOut">
              <a:rPr lang="nl-NL" smtClean="0"/>
              <a:t>20-11-2019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A396A45-FF86-4862-BF95-416DB9935E9E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H-UbPj9J3T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nos.nl/artikel/2066766-umcg-doet-eerste-buikwandtransplantatie.html" TargetMode="External"/><Relationship Id="rId2" Type="http://schemas.openxmlformats.org/officeDocument/2006/relationships/hyperlink" Target="https://www.youtube.com/watch?v=W-kimzoW1v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			Presentatie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MBO-v gilde 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3347864" y="6351453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latin typeface="+mj-lt"/>
              </a:rPr>
              <a:t>			19-11-2019	</a:t>
            </a:r>
            <a:endParaRPr lang="nl-NL" dirty="0"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27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zie je?</a:t>
            </a:r>
          </a:p>
        </p:txBody>
      </p:sp>
      <p:pic>
        <p:nvPicPr>
          <p:cNvPr id="3075" name="Picture 3" descr="\\zkh\dfs\Gebruikers05\DekkenM\Data\Pictures\aid7675945-v4-728px-Differentiate-Acute-Pancreatitis-from-Similar-Conditions-Step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043073"/>
            <a:ext cx="5472608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79512" y="1268760"/>
            <a:ext cx="194421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  <a:p>
            <a:endParaRPr lang="nl-NL" dirty="0"/>
          </a:p>
          <a:p>
            <a:r>
              <a:rPr lang="nl-NL" dirty="0"/>
              <a:t>Flinke buikpijn</a:t>
            </a:r>
          </a:p>
          <a:p>
            <a:r>
              <a:rPr lang="nl-NL" dirty="0"/>
              <a:t>Kort na inname van voedsel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Welk orgaan is belangrijk bij de vertering van voedsel?</a:t>
            </a:r>
          </a:p>
        </p:txBody>
      </p:sp>
    </p:spTree>
    <p:extLst>
      <p:ext uri="{BB962C8B-B14F-4D97-AF65-F5344CB8AC3E}">
        <p14:creationId xmlns:p14="http://schemas.microsoft.com/office/powerpoint/2010/main" val="19810649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Diagnose acute Pancreatitis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344596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Wat doet de pancreas:</a:t>
            </a:r>
          </a:p>
          <a:p>
            <a:pPr marL="0" indent="0"/>
            <a:r>
              <a:rPr lang="nl-NL" b="0" dirty="0"/>
              <a:t>Vertering van voedsel, welke enzymen heb je daarvoor nodig?</a:t>
            </a:r>
          </a:p>
          <a:p>
            <a:pPr marL="0" indent="0"/>
            <a:r>
              <a:rPr lang="nl-NL" b="0" dirty="0"/>
              <a:t>Bloedsuikerregulatie </a:t>
            </a:r>
          </a:p>
          <a:p>
            <a:endParaRPr lang="nl-NL" dirty="0"/>
          </a:p>
          <a:p>
            <a:r>
              <a:rPr lang="nl-NL" dirty="0"/>
              <a:t>Klachten</a:t>
            </a:r>
          </a:p>
          <a:p>
            <a:r>
              <a:rPr lang="nl-NL" b="0" dirty="0"/>
              <a:t>Flinke buikpijn, uitstraling naar de rug of schouder</a:t>
            </a:r>
          </a:p>
          <a:p>
            <a:r>
              <a:rPr lang="nl-NL" b="0" dirty="0"/>
              <a:t>Soms geelzucht</a:t>
            </a:r>
          </a:p>
          <a:p>
            <a:r>
              <a:rPr lang="nl-NL" b="0" dirty="0"/>
              <a:t>Braken, misselijk en koorts</a:t>
            </a:r>
          </a:p>
          <a:p>
            <a:endParaRPr lang="nl-NL" b="0" dirty="0"/>
          </a:p>
          <a:p>
            <a:r>
              <a:rPr lang="nl-NL" dirty="0"/>
              <a:t>Hoe stel je de diagnose:</a:t>
            </a:r>
          </a:p>
          <a:p>
            <a:r>
              <a:rPr lang="nl-NL" b="0" dirty="0"/>
              <a:t>Anamnese</a:t>
            </a:r>
          </a:p>
          <a:p>
            <a:r>
              <a:rPr lang="nl-NL" b="0" dirty="0"/>
              <a:t>Lab afname: CRP en Lipase moet verhoogd zijn!</a:t>
            </a:r>
          </a:p>
          <a:p>
            <a:r>
              <a:rPr lang="nl-NL" b="0" dirty="0"/>
              <a:t>Echo van de buik -&gt; galstenen uitsluiten</a:t>
            </a:r>
          </a:p>
          <a:p>
            <a:r>
              <a:rPr lang="nl-NL" b="0" dirty="0"/>
              <a:t>Na een aantal dagen CT scan</a:t>
            </a:r>
          </a:p>
          <a:p>
            <a:endParaRPr lang="nl-NL" dirty="0"/>
          </a:p>
        </p:txBody>
      </p:sp>
      <p:pic>
        <p:nvPicPr>
          <p:cNvPr id="4098" name="Picture 2" descr="\\zkh\dfs\Gebruikers05\DekkenM\Data\Pictures\geelzucht-symptomen-de-huid-wordt-geel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2120" y="3140968"/>
            <a:ext cx="2532888" cy="1267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010528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Acute pancreatitis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128572"/>
          </a:xfrm>
        </p:spPr>
        <p:txBody>
          <a:bodyPr>
            <a:normAutofit/>
          </a:bodyPr>
          <a:lstStyle/>
          <a:p>
            <a:r>
              <a:rPr lang="nl-NL" dirty="0"/>
              <a:t>Oorzaken:</a:t>
            </a:r>
          </a:p>
          <a:p>
            <a:r>
              <a:rPr lang="nl-NL" b="0" dirty="0"/>
              <a:t>40% galstenen</a:t>
            </a:r>
          </a:p>
          <a:p>
            <a:r>
              <a:rPr lang="nl-NL" b="0" dirty="0"/>
              <a:t>30% alcohol </a:t>
            </a:r>
          </a:p>
          <a:p>
            <a:r>
              <a:rPr lang="nl-NL" b="0" dirty="0"/>
              <a:t>Overig: post </a:t>
            </a:r>
            <a:r>
              <a:rPr lang="nl-NL" b="0" dirty="0" err="1"/>
              <a:t>ercp</a:t>
            </a:r>
            <a:r>
              <a:rPr lang="nl-NL" b="0" dirty="0"/>
              <a:t>, medicatie, trauma of</a:t>
            </a:r>
          </a:p>
          <a:p>
            <a:r>
              <a:rPr lang="nl-NL" b="0" dirty="0"/>
              <a:t>Oorzaak onbekend</a:t>
            </a:r>
          </a:p>
          <a:p>
            <a:endParaRPr lang="nl-NL" b="0" dirty="0"/>
          </a:p>
          <a:p>
            <a:r>
              <a:rPr lang="nl-NL" dirty="0"/>
              <a:t>Hoe zit het precies?</a:t>
            </a:r>
          </a:p>
          <a:p>
            <a:r>
              <a:rPr lang="nl-NL" b="0" dirty="0"/>
              <a:t>Enzymen worden actief waardoor eigen</a:t>
            </a:r>
          </a:p>
          <a:p>
            <a:r>
              <a:rPr lang="nl-NL" b="0" dirty="0"/>
              <a:t>orgaan wordt verteerd. </a:t>
            </a:r>
          </a:p>
          <a:p>
            <a:r>
              <a:rPr lang="nl-NL" b="0" dirty="0"/>
              <a:t>Necrose en vochtcollecties kunnen </a:t>
            </a:r>
          </a:p>
          <a:p>
            <a:r>
              <a:rPr lang="nl-NL" b="0" dirty="0"/>
              <a:t>ontstaan. </a:t>
            </a:r>
          </a:p>
          <a:p>
            <a:endParaRPr lang="nl-NL" b="0" dirty="0"/>
          </a:p>
        </p:txBody>
      </p:sp>
      <p:pic>
        <p:nvPicPr>
          <p:cNvPr id="5122" name="Picture 2" descr="\\zkh\dfs\Gebruikers05\DekkenM\Data\Pictures\acute-pancreatitis-inflammation-pancreas-gallstones-block-flow-pancreatic-juices-duodenum-digestive-4517256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5" y="1628800"/>
            <a:ext cx="4602813" cy="492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3790224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CT scan pancreas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6146" name="Picture 2" descr="\\zkh\dfs\Gebruikers05\DekkenM\Data\Pictures\images6ZZNDB5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4032448" cy="3360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\\zkh\dfs\Gebruikers05\DekkenM\Data\Pictures\ezngkw1yka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196751"/>
            <a:ext cx="3681462" cy="3847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6312008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		Zijn er nog vragen???</a:t>
            </a:r>
          </a:p>
        </p:txBody>
      </p:sp>
      <p:pic>
        <p:nvPicPr>
          <p:cNvPr id="7170" name="Picture 2" descr="\\zkh\dfs\Gebruikers05\DekkenM\Data\Pictures\Veel-gestelde-vrag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556792"/>
            <a:ext cx="513923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080466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Wie ben ik!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1403648" y="1196752"/>
            <a:ext cx="62646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Dita</a:t>
            </a:r>
            <a:r>
              <a:rPr lang="nl-NL" dirty="0"/>
              <a:t> Duijndam</a:t>
            </a:r>
          </a:p>
          <a:p>
            <a:endParaRPr lang="nl-NL" dirty="0"/>
          </a:p>
          <a:p>
            <a:r>
              <a:rPr lang="nl-NL" dirty="0"/>
              <a:t>Regieverpleegkundige afdeling C3VA</a:t>
            </a:r>
          </a:p>
          <a:p>
            <a:r>
              <a:rPr lang="nl-NL" dirty="0"/>
              <a:t>Maag-, darm- en leverziekten</a:t>
            </a:r>
          </a:p>
          <a:p>
            <a:endParaRPr lang="nl-NL" dirty="0"/>
          </a:p>
          <a:p>
            <a:r>
              <a:rPr lang="nl-NL" dirty="0"/>
              <a:t>Verpleegkundige</a:t>
            </a:r>
          </a:p>
          <a:p>
            <a:r>
              <a:rPr lang="nl-NL" dirty="0"/>
              <a:t>Praktijkopleider</a:t>
            </a:r>
          </a:p>
          <a:p>
            <a:r>
              <a:rPr lang="nl-NL" dirty="0"/>
              <a:t>Werkbegeleiding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5020470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MDL afdeling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1124744"/>
            <a:ext cx="7520940" cy="365185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nl-NL" sz="1800" b="0" dirty="0"/>
              <a:t>Verpleegafdeling c3va (</a:t>
            </a:r>
            <a:r>
              <a:rPr lang="nl-NL" sz="1800" b="0" dirty="0">
                <a:hlinkClick r:id="rId2"/>
              </a:rPr>
              <a:t>https://youtu.be/H-UbPj9J3T4</a:t>
            </a:r>
            <a:r>
              <a:rPr lang="nl-NL" sz="1800" b="0" dirty="0"/>
              <a:t>)</a:t>
            </a:r>
          </a:p>
          <a:p>
            <a:pPr>
              <a:buFont typeface="Arial" charset="0"/>
              <a:buChar char="•"/>
            </a:pPr>
            <a:r>
              <a:rPr lang="nl-NL" sz="1800" b="0" dirty="0"/>
              <a:t>Endoscopiecentrum</a:t>
            </a:r>
          </a:p>
          <a:p>
            <a:pPr>
              <a:buFont typeface="Arial" charset="0"/>
              <a:buChar char="•"/>
            </a:pPr>
            <a:r>
              <a:rPr lang="nl-NL" sz="1800" b="0" dirty="0"/>
              <a:t>Holding</a:t>
            </a:r>
          </a:p>
          <a:p>
            <a:pPr>
              <a:buFont typeface="Arial" charset="0"/>
              <a:buChar char="•"/>
            </a:pPr>
            <a:r>
              <a:rPr lang="nl-NL" sz="1800" b="0" dirty="0"/>
              <a:t>Polikliniek buik</a:t>
            </a:r>
          </a:p>
          <a:p>
            <a:pPr>
              <a:buFont typeface="Arial" charset="0"/>
              <a:buChar char="•"/>
            </a:pPr>
            <a:r>
              <a:rPr lang="nl-NL" sz="1800" b="0" dirty="0"/>
              <a:t>Voedingsteam</a:t>
            </a:r>
          </a:p>
          <a:p>
            <a:pPr>
              <a:buFont typeface="Arial" charset="0"/>
              <a:buChar char="•"/>
            </a:pPr>
            <a:r>
              <a:rPr lang="nl-NL" sz="1800" b="0" dirty="0"/>
              <a:t>IBD verpleegkundigen</a:t>
            </a:r>
          </a:p>
          <a:p>
            <a:pPr>
              <a:buFont typeface="Arial" charset="0"/>
              <a:buChar char="•"/>
            </a:pPr>
            <a:r>
              <a:rPr lang="nl-NL" sz="1800" b="0" dirty="0"/>
              <a:t>Transplantatie verpleegkundigen</a:t>
            </a:r>
          </a:p>
          <a:p>
            <a:pPr>
              <a:buFont typeface="Arial" charset="0"/>
              <a:buChar char="•"/>
            </a:pPr>
            <a:endParaRPr lang="nl-NL" b="0" dirty="0"/>
          </a:p>
        </p:txBody>
      </p:sp>
    </p:spTree>
    <p:extLst>
      <p:ext uri="{BB962C8B-B14F-4D97-AF65-F5344CB8AC3E}">
        <p14:creationId xmlns:p14="http://schemas.microsoft.com/office/powerpoint/2010/main" val="290396761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organen Zie je?</a:t>
            </a:r>
          </a:p>
        </p:txBody>
      </p:sp>
      <p:pic>
        <p:nvPicPr>
          <p:cNvPr id="1026" name="Picture 2" descr="\\zkh\dfs\Gebruikers05\DekkenM\Data\Pictures\anatomie-bui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54549"/>
            <a:ext cx="5294982" cy="4896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/>
        </p:nvSpPr>
        <p:spPr>
          <a:xfrm>
            <a:off x="2771800" y="2132856"/>
            <a:ext cx="50405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2483768" y="2420888"/>
            <a:ext cx="648072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/>
          <p:cNvSpPr/>
          <p:nvPr/>
        </p:nvSpPr>
        <p:spPr>
          <a:xfrm>
            <a:off x="1043608" y="3502823"/>
            <a:ext cx="1296144" cy="7902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1331640" y="4797152"/>
            <a:ext cx="864096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5436096" y="3897959"/>
            <a:ext cx="360040" cy="251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5436096" y="4437112"/>
            <a:ext cx="72008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5436096" y="4869160"/>
            <a:ext cx="90249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5436096" y="5589240"/>
            <a:ext cx="720080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750326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365760"/>
            <a:ext cx="7948364" cy="548640"/>
          </a:xfrm>
        </p:spPr>
        <p:txBody>
          <a:bodyPr/>
          <a:lstStyle/>
          <a:p>
            <a:r>
              <a:rPr lang="nl-NL" dirty="0"/>
              <a:t>maag, darm en leverziekten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nl-NL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0" dirty="0"/>
              <a:t>Slokdarm problemen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0" dirty="0"/>
              <a:t>Maag aandoeningen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0" dirty="0"/>
              <a:t>Leverziekten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0" dirty="0"/>
              <a:t>Alvleesklier aandoeningen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0" dirty="0"/>
              <a:t>Darmziekten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0" dirty="0" err="1"/>
              <a:t>Galweg</a:t>
            </a:r>
            <a:r>
              <a:rPr lang="nl-NL" b="0" dirty="0"/>
              <a:t>- en galblaas aandoeningen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b="0" dirty="0"/>
              <a:t>Lever en dunne darm transplantaties </a:t>
            </a:r>
          </a:p>
          <a:p>
            <a:pPr marL="0" indent="0"/>
            <a:endParaRPr lang="nl-NL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081179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OPDRacht</a:t>
            </a:r>
            <a:r>
              <a:rPr lang="nl-NL" dirty="0"/>
              <a:t>: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0" dirty="0"/>
              <a:t>Groep verdelen in 4 subgroepen</a:t>
            </a:r>
          </a:p>
          <a:p>
            <a:r>
              <a:rPr lang="nl-NL" b="0" dirty="0"/>
              <a:t>Iedere groep gaat een orgaan uitwerken en daarna aan de klas presenteren</a:t>
            </a:r>
          </a:p>
          <a:p>
            <a:r>
              <a:rPr lang="nl-NL" b="0" dirty="0"/>
              <a:t>Maximaal 10 minuten voor de uitwerking, 2 a 3 minuten voor presenteren. </a:t>
            </a:r>
          </a:p>
          <a:p>
            <a:endParaRPr lang="nl-NL" b="0" dirty="0"/>
          </a:p>
          <a:p>
            <a:pPr>
              <a:buFontTx/>
              <a:buChar char="-"/>
            </a:pPr>
            <a:r>
              <a:rPr lang="nl-NL" b="0" dirty="0"/>
              <a:t>Lever </a:t>
            </a:r>
          </a:p>
          <a:p>
            <a:pPr>
              <a:buFontTx/>
              <a:buChar char="-"/>
            </a:pPr>
            <a:r>
              <a:rPr lang="nl-NL" b="0" dirty="0"/>
              <a:t>Dunne darm</a:t>
            </a:r>
          </a:p>
          <a:p>
            <a:pPr>
              <a:buFontTx/>
              <a:buChar char="-"/>
            </a:pPr>
            <a:r>
              <a:rPr lang="nl-NL" b="0" dirty="0"/>
              <a:t>Alvleesklier </a:t>
            </a:r>
          </a:p>
          <a:p>
            <a:pPr>
              <a:buFontTx/>
              <a:buChar char="-"/>
            </a:pPr>
            <a:r>
              <a:rPr lang="nl-NL" b="0" dirty="0"/>
              <a:t>Galwegen en galblaas</a:t>
            </a:r>
            <a:br>
              <a:rPr lang="nl-NL" b="0" dirty="0"/>
            </a:br>
            <a:endParaRPr lang="nl-NL" b="0" dirty="0"/>
          </a:p>
        </p:txBody>
      </p:sp>
    </p:spTree>
    <p:extLst>
      <p:ext uri="{BB962C8B-B14F-4D97-AF65-F5344CB8AC3E}">
        <p14:creationId xmlns:p14="http://schemas.microsoft.com/office/powerpoint/2010/main" val="3577128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Uitwerking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nl-NL" b="0" dirty="0"/>
              <a:t>Functie van het orgaan</a:t>
            </a:r>
          </a:p>
          <a:p>
            <a:pPr>
              <a:buFontTx/>
              <a:buChar char="-"/>
            </a:pPr>
            <a:r>
              <a:rPr lang="nl-NL" b="0" dirty="0"/>
              <a:t>Welke problemen kunnen zich voordoen bij het orgaan? Noem 3 ziektebeelden.</a:t>
            </a:r>
          </a:p>
          <a:p>
            <a:pPr>
              <a:buFontTx/>
              <a:buChar char="-"/>
            </a:pPr>
            <a:r>
              <a:rPr lang="nl-NL" b="0" dirty="0"/>
              <a:t>Kan het orgaan getransplanteerd worden? </a:t>
            </a:r>
          </a:p>
          <a:p>
            <a:pPr>
              <a:buFontTx/>
              <a:buChar char="-"/>
            </a:pPr>
            <a:r>
              <a:rPr lang="nl-NL" b="0" dirty="0"/>
              <a:t>Hoe kun je voorkomen dat je problemen krijgt met dit orgaan? </a:t>
            </a:r>
          </a:p>
          <a:p>
            <a:pPr marL="0" indent="0"/>
            <a:endParaRPr lang="nl-NL" b="0" dirty="0"/>
          </a:p>
          <a:p>
            <a:pPr marL="0" indent="0"/>
            <a:r>
              <a:rPr lang="nl-NL" b="0" dirty="0"/>
              <a:t>Raadplegen google.nl is toegestaan! </a:t>
            </a:r>
            <a:r>
              <a:rPr lang="nl-NL" b="0" dirty="0">
                <a:sym typeface="Wingdings" panose="05000000000000000000" pitchFamily="2" charset="2"/>
              </a:rPr>
              <a:t> </a:t>
            </a:r>
            <a:endParaRPr lang="nl-NL" b="0" dirty="0"/>
          </a:p>
          <a:p>
            <a:pPr>
              <a:buFontTx/>
              <a:buChar char="-"/>
            </a:pPr>
            <a:endParaRPr lang="nl-NL" b="0" dirty="0"/>
          </a:p>
        </p:txBody>
      </p:sp>
    </p:spTree>
    <p:extLst>
      <p:ext uri="{BB962C8B-B14F-4D97-AF65-F5344CB8AC3E}">
        <p14:creationId xmlns:p14="http://schemas.microsoft.com/office/powerpoint/2010/main" val="351685941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Filmpje over levertransplantatie + </a:t>
            </a:r>
            <a:r>
              <a:rPr lang="nl-NL" dirty="0" err="1"/>
              <a:t>Dunnedarmtransplantatie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1124744"/>
            <a:ext cx="7520940" cy="3579849"/>
          </a:xfrm>
        </p:spPr>
        <p:txBody>
          <a:bodyPr/>
          <a:lstStyle/>
          <a:p>
            <a:endParaRPr lang="nl-NL" dirty="0"/>
          </a:p>
          <a:p>
            <a:endParaRPr lang="nl-NL" dirty="0"/>
          </a:p>
          <a:p>
            <a:r>
              <a:rPr lang="nl-NL" dirty="0">
                <a:hlinkClick r:id="rId2"/>
              </a:rPr>
              <a:t>https://www.youtube.com/watch?v=W-kimzoW1vI</a:t>
            </a:r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r>
              <a:rPr lang="nl-NL" dirty="0">
                <a:hlinkClick r:id="rId3"/>
              </a:rPr>
              <a:t>https://nos.nl/artikel/2066766-umcg-doet-eerste-buikwandtransplantatie.html</a:t>
            </a:r>
            <a:endParaRPr lang="nl-NL" dirty="0"/>
          </a:p>
          <a:p>
            <a:endParaRPr lang="nl-NL" dirty="0"/>
          </a:p>
        </p:txBody>
      </p:sp>
      <p:pic>
        <p:nvPicPr>
          <p:cNvPr id="2050" name="Picture 2" descr="\\zkh\dfs\Gebruikers05\DekkenM\Data\Pictures\Dia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149080"/>
            <a:ext cx="3323500" cy="2492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2942074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Stellingen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pPr>
              <a:buFont typeface="Arial" panose="020B0604020202020204" pitchFamily="34" charset="0"/>
              <a:buChar char="•"/>
            </a:pPr>
            <a:r>
              <a:rPr lang="nl-NL" sz="2000" b="0" dirty="0"/>
              <a:t>Patiënten met een levercirrose op basis van alcoholmisbruik verdienen geen een tweede kans door middel van een levertransplantatie.</a:t>
            </a:r>
          </a:p>
          <a:p>
            <a:pPr marL="0" indent="0"/>
            <a:endParaRPr lang="nl-NL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nl-NL" sz="2000" b="0" dirty="0"/>
              <a:t>Patiënten die vanwege een andere aandoening (dan alcoholische levercirrose) op de wachtlijst staan, moeten voorrang krijgen wanneer er een lever beschikbaar is.</a:t>
            </a:r>
          </a:p>
        </p:txBody>
      </p:sp>
    </p:spTree>
    <p:extLst>
      <p:ext uri="{BB962C8B-B14F-4D97-AF65-F5344CB8AC3E}">
        <p14:creationId xmlns:p14="http://schemas.microsoft.com/office/powerpoint/2010/main" val="4243751142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eken">
  <a:themeElements>
    <a:clrScheme name="Hoeken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Hoeken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eke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C1FA0E51318B4EB6A0064E17D00AB1" ma:contentTypeVersion="11" ma:contentTypeDescription="Een nieuw document maken." ma:contentTypeScope="" ma:versionID="8fe31121fa5a391b7b4814813e46c751">
  <xsd:schema xmlns:xsd="http://www.w3.org/2001/XMLSchema" xmlns:xs="http://www.w3.org/2001/XMLSchema" xmlns:p="http://schemas.microsoft.com/office/2006/metadata/properties" xmlns:ns3="1563543c-e57d-4a3d-a7f7-b2d0608aa0c7" xmlns:ns4="0a18e690-9a53-4b81-a825-e2d7faa10c4a" targetNamespace="http://schemas.microsoft.com/office/2006/metadata/properties" ma:root="true" ma:fieldsID="ef7bfba4330b514e992806455b7d88a8" ns3:_="" ns4:_="">
    <xsd:import namespace="1563543c-e57d-4a3d-a7f7-b2d0608aa0c7"/>
    <xsd:import namespace="0a18e690-9a53-4b81-a825-e2d7faa10c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63543c-e57d-4a3d-a7f7-b2d0608aa0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18e690-9a53-4b81-a825-e2d7faa10c4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7CA61D5-F9C2-40DA-AE34-609991A7B1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63543c-e57d-4a3d-a7f7-b2d0608aa0c7"/>
    <ds:schemaRef ds:uri="0a18e690-9a53-4b81-a825-e2d7faa10c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C224EB-6422-4F8B-AEA5-6971020A8E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833FEC-7C12-4185-A6E2-70488D4EFE5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0</TotalTime>
  <Words>376</Words>
  <Application>Microsoft Office PowerPoint</Application>
  <PresentationFormat>Diavoorstelling (4:3)</PresentationFormat>
  <Paragraphs>103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20" baseType="lpstr">
      <vt:lpstr>Arial</vt:lpstr>
      <vt:lpstr>Baskerville Old Face</vt:lpstr>
      <vt:lpstr>Franklin Gothic Book</vt:lpstr>
      <vt:lpstr>Franklin Gothic Medium</vt:lpstr>
      <vt:lpstr>Wingdings</vt:lpstr>
      <vt:lpstr>Hoeken</vt:lpstr>
      <vt:lpstr>   Presentatie </vt:lpstr>
      <vt:lpstr>Wie ben ik!</vt:lpstr>
      <vt:lpstr>MDL afdeling</vt:lpstr>
      <vt:lpstr>Welke organen Zie je?</vt:lpstr>
      <vt:lpstr>maag, darm en leverziekten</vt:lpstr>
      <vt:lpstr>OPDRacht:</vt:lpstr>
      <vt:lpstr>Uitwerking</vt:lpstr>
      <vt:lpstr>Filmpje over levertransplantatie + Dunnedarmtransplantatie</vt:lpstr>
      <vt:lpstr>Stellingen</vt:lpstr>
      <vt:lpstr>Wat zie je?</vt:lpstr>
      <vt:lpstr>Diagnose acute Pancreatitis</vt:lpstr>
      <vt:lpstr>Acute pancreatitis</vt:lpstr>
      <vt:lpstr>CT scan pancreas</vt:lpstr>
      <vt:lpstr>  Zijn er nog vragen???</vt:lpstr>
    </vt:vector>
  </TitlesOfParts>
  <Company>Universitair Medisch Centrum Groningen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Presentatie MBO-v</dc:title>
  <dc:creator>Dekken, M van</dc:creator>
  <cp:lastModifiedBy>Fluit-van der Molen, Gerda</cp:lastModifiedBy>
  <cp:revision>22</cp:revision>
  <dcterms:created xsi:type="dcterms:W3CDTF">2018-11-27T10:58:24Z</dcterms:created>
  <dcterms:modified xsi:type="dcterms:W3CDTF">2019-11-20T08:33:18Z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0x01010043C1FA0E51318B4EB6A0064E17D00AB1</vt:lpwstr>
  </property>
</Properties>
</file>